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handoutMasterIdLst>
    <p:handoutMasterId r:id="rId22"/>
  </p:handoutMasterIdLst>
  <p:sldIdLst>
    <p:sldId id="256" r:id="rId2"/>
    <p:sldId id="271" r:id="rId3"/>
    <p:sldId id="272" r:id="rId4"/>
    <p:sldId id="288" r:id="rId5"/>
    <p:sldId id="274" r:id="rId6"/>
    <p:sldId id="289" r:id="rId7"/>
    <p:sldId id="293" r:id="rId8"/>
    <p:sldId id="263" r:id="rId9"/>
    <p:sldId id="282" r:id="rId10"/>
    <p:sldId id="283" r:id="rId11"/>
    <p:sldId id="270" r:id="rId12"/>
    <p:sldId id="287" r:id="rId13"/>
    <p:sldId id="290" r:id="rId14"/>
    <p:sldId id="291" r:id="rId15"/>
    <p:sldId id="292" r:id="rId16"/>
    <p:sldId id="257" r:id="rId17"/>
    <p:sldId id="294" r:id="rId18"/>
    <p:sldId id="275"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2E1B"/>
    <a:srgbClr val="005388"/>
    <a:srgbClr val="004069"/>
    <a:srgbClr val="005286"/>
    <a:srgbClr val="FCAC38"/>
    <a:srgbClr val="BF3C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79" autoAdjust="0"/>
    <p:restoredTop sz="93907" autoAdjust="0"/>
  </p:normalViewPr>
  <p:slideViewPr>
    <p:cSldViewPr snapToGrid="0">
      <p:cViewPr varScale="1">
        <p:scale>
          <a:sx n="63" d="100"/>
          <a:sy n="63" d="100"/>
        </p:scale>
        <p:origin x="258" y="72"/>
      </p:cViewPr>
      <p:guideLst>
        <p:guide orient="horz" pos="2160"/>
        <p:guide pos="2880"/>
      </p:guideLst>
    </p:cSldViewPr>
  </p:slideViewPr>
  <p:notesTextViewPr>
    <p:cViewPr>
      <p:scale>
        <a:sx n="1" d="1"/>
        <a:sy n="1" d="1"/>
      </p:scale>
      <p:origin x="0" y="0"/>
    </p:cViewPr>
  </p:notesTextViewPr>
  <p:notesViewPr>
    <p:cSldViewPr snapToGrid="0">
      <p:cViewPr varScale="1">
        <p:scale>
          <a:sx n="87" d="100"/>
          <a:sy n="87" d="100"/>
        </p:scale>
        <p:origin x="19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3FE02FB-2851-4A5F-9041-79CB1DA36D71}" type="datetimeFigureOut">
              <a:rPr lang="en-US" smtClean="0"/>
              <a:t>10/23/2018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A2D49C-1154-40F9-80FE-1C3D4BEFE56D}" type="slidenum">
              <a:rPr lang="en-US" smtClean="0"/>
              <a:t>‹#›</a:t>
            </a:fld>
            <a:endParaRPr lang="en-US" dirty="0"/>
          </a:p>
        </p:txBody>
      </p:sp>
    </p:spTree>
    <p:extLst>
      <p:ext uri="{BB962C8B-B14F-4D97-AF65-F5344CB8AC3E}">
        <p14:creationId xmlns:p14="http://schemas.microsoft.com/office/powerpoint/2010/main" val="1335896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D60911-14E6-46FC-A052-DF3040BE66BB}" type="datetimeFigureOut">
              <a:rPr lang="en-US" smtClean="0"/>
              <a:t>10/23/2018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4CEB05-8BAB-4203-B013-4A5EA21F69F7}" type="slidenum">
              <a:rPr lang="en-US" smtClean="0"/>
              <a:t>‹#›</a:t>
            </a:fld>
            <a:endParaRPr lang="en-US" dirty="0"/>
          </a:p>
        </p:txBody>
      </p:sp>
    </p:spTree>
    <p:extLst>
      <p:ext uri="{BB962C8B-B14F-4D97-AF65-F5344CB8AC3E}">
        <p14:creationId xmlns:p14="http://schemas.microsoft.com/office/powerpoint/2010/main" val="1600358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Survey Results and relieves burden</a:t>
            </a:r>
          </a:p>
          <a:p>
            <a:pPr marL="171450" indent="-171450">
              <a:buFont typeface="Arial" panose="020B0604020202020204" pitchFamily="34" charset="0"/>
              <a:buChar char="•"/>
            </a:pPr>
            <a:r>
              <a:rPr lang="en-US" dirty="0"/>
              <a:t>What is needed to evaluate DTUA</a:t>
            </a:r>
          </a:p>
          <a:p>
            <a:pPr marL="171450" indent="-171450">
              <a:buFont typeface="Arial" panose="020B0604020202020204" pitchFamily="34" charset="0"/>
              <a:buChar char="•"/>
            </a:pPr>
            <a:r>
              <a:rPr lang="en-US" dirty="0"/>
              <a:t>Facepage, Att 1, Atts 2, Att 3</a:t>
            </a:r>
          </a:p>
          <a:p>
            <a:pPr marL="171450" indent="-171450">
              <a:buFont typeface="Arial" panose="020B0604020202020204" pitchFamily="34" charset="0"/>
              <a:buChar char="•"/>
            </a:pPr>
            <a:r>
              <a:rPr lang="en-US" dirty="0"/>
              <a:t>Mid October, metrics spreadsheet, example DTUA experience questionnaire, survey</a:t>
            </a:r>
          </a:p>
          <a:p>
            <a:endParaRPr lang="en-US" dirty="0"/>
          </a:p>
        </p:txBody>
      </p:sp>
      <p:sp>
        <p:nvSpPr>
          <p:cNvPr id="4" name="Slide Number Placeholder 3"/>
          <p:cNvSpPr>
            <a:spLocks noGrp="1"/>
          </p:cNvSpPr>
          <p:nvPr>
            <p:ph type="sldNum" sz="quarter" idx="10"/>
          </p:nvPr>
        </p:nvSpPr>
        <p:spPr/>
        <p:txBody>
          <a:bodyPr/>
          <a:lstStyle/>
          <a:p>
            <a:fld id="{024CEB05-8BAB-4203-B013-4A5EA21F69F7}" type="slidenum">
              <a:rPr lang="en-US" smtClean="0"/>
              <a:t>2</a:t>
            </a:fld>
            <a:endParaRPr lang="en-US" dirty="0"/>
          </a:p>
        </p:txBody>
      </p:sp>
    </p:spTree>
    <p:extLst>
      <p:ext uri="{BB962C8B-B14F-4D97-AF65-F5344CB8AC3E}">
        <p14:creationId xmlns:p14="http://schemas.microsoft.com/office/powerpoint/2010/main" val="1671021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4CEB05-8BAB-4203-B013-4A5EA21F69F7}" type="slidenum">
              <a:rPr lang="en-US" smtClean="0"/>
              <a:t>3</a:t>
            </a:fld>
            <a:endParaRPr lang="en-US" dirty="0"/>
          </a:p>
        </p:txBody>
      </p:sp>
    </p:spTree>
    <p:extLst>
      <p:ext uri="{BB962C8B-B14F-4D97-AF65-F5344CB8AC3E}">
        <p14:creationId xmlns:p14="http://schemas.microsoft.com/office/powerpoint/2010/main" val="3908374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Attachment 1 example: </a:t>
            </a:r>
            <a:r>
              <a:rPr lang="en-US" sz="1200" dirty="0" smtClean="0"/>
              <a:t>For example, this attachment includes any specific requirements for IRB approval related to the use of human data or an obligation not to attempt to re-identify subjects in the case of de-identified human data.</a:t>
            </a:r>
          </a:p>
          <a:p>
            <a:endParaRPr lang="en-US" dirty="0"/>
          </a:p>
        </p:txBody>
      </p:sp>
      <p:sp>
        <p:nvSpPr>
          <p:cNvPr id="4" name="Slide Number Placeholder 3"/>
          <p:cNvSpPr>
            <a:spLocks noGrp="1"/>
          </p:cNvSpPr>
          <p:nvPr>
            <p:ph type="sldNum" sz="quarter" idx="10"/>
          </p:nvPr>
        </p:nvSpPr>
        <p:spPr/>
        <p:txBody>
          <a:bodyPr/>
          <a:lstStyle/>
          <a:p>
            <a:fld id="{024CEB05-8BAB-4203-B013-4A5EA21F69F7}" type="slidenum">
              <a:rPr lang="en-US" smtClean="0"/>
              <a:t>8</a:t>
            </a:fld>
            <a:endParaRPr lang="en-US" dirty="0"/>
          </a:p>
        </p:txBody>
      </p:sp>
    </p:spTree>
    <p:extLst>
      <p:ext uri="{BB962C8B-B14F-4D97-AF65-F5344CB8AC3E}">
        <p14:creationId xmlns:p14="http://schemas.microsoft.com/office/powerpoint/2010/main" val="899785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we request that any questions</a:t>
            </a:r>
            <a:r>
              <a:rPr lang="en-US" baseline="0" dirty="0" smtClean="0"/>
              <a:t> about potential changes to</a:t>
            </a:r>
            <a:r>
              <a:rPr lang="en-US" dirty="0" smtClean="0"/>
              <a:t> the actual</a:t>
            </a:r>
            <a:r>
              <a:rPr lang="en-US" baseline="0" dirty="0" smtClean="0"/>
              <a:t> terms included in the template be held until after the session.</a:t>
            </a:r>
            <a:endParaRPr lang="en-US" dirty="0"/>
          </a:p>
        </p:txBody>
      </p:sp>
      <p:sp>
        <p:nvSpPr>
          <p:cNvPr id="4" name="Slide Number Placeholder 3"/>
          <p:cNvSpPr>
            <a:spLocks noGrp="1"/>
          </p:cNvSpPr>
          <p:nvPr>
            <p:ph type="sldNum" sz="quarter" idx="10"/>
          </p:nvPr>
        </p:nvSpPr>
        <p:spPr/>
        <p:txBody>
          <a:bodyPr/>
          <a:lstStyle/>
          <a:p>
            <a:fld id="{024CEB05-8BAB-4203-B013-4A5EA21F69F7}" type="slidenum">
              <a:rPr lang="en-US" smtClean="0"/>
              <a:t>10</a:t>
            </a:fld>
            <a:endParaRPr lang="en-US" dirty="0"/>
          </a:p>
        </p:txBody>
      </p:sp>
    </p:spTree>
    <p:extLst>
      <p:ext uri="{BB962C8B-B14F-4D97-AF65-F5344CB8AC3E}">
        <p14:creationId xmlns:p14="http://schemas.microsoft.com/office/powerpoint/2010/main" val="1126142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Email communication was sent to institution representatives , which included an explanation of the template and Pilot, and a request for a response if interested in participating.</a:t>
            </a:r>
          </a:p>
          <a:p>
            <a:endParaRPr lang="en-US" dirty="0"/>
          </a:p>
        </p:txBody>
      </p:sp>
      <p:sp>
        <p:nvSpPr>
          <p:cNvPr id="4" name="Slide Number Placeholder 3"/>
          <p:cNvSpPr>
            <a:spLocks noGrp="1"/>
          </p:cNvSpPr>
          <p:nvPr>
            <p:ph type="sldNum" sz="quarter" idx="10"/>
          </p:nvPr>
        </p:nvSpPr>
        <p:spPr/>
        <p:txBody>
          <a:bodyPr/>
          <a:lstStyle/>
          <a:p>
            <a:fld id="{024CEB05-8BAB-4203-B013-4A5EA21F69F7}" type="slidenum">
              <a:rPr lang="en-US" smtClean="0"/>
              <a:t>16</a:t>
            </a:fld>
            <a:endParaRPr lang="en-US" dirty="0"/>
          </a:p>
        </p:txBody>
      </p:sp>
    </p:spTree>
    <p:extLst>
      <p:ext uri="{BB962C8B-B14F-4D97-AF65-F5344CB8AC3E}">
        <p14:creationId xmlns:p14="http://schemas.microsoft.com/office/powerpoint/2010/main" val="27028405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9823"/>
            <a:ext cx="7772400" cy="2000140"/>
          </a:xfrm>
        </p:spPr>
        <p:txBody>
          <a:bodyPr anchor="b"/>
          <a:lstStyle>
            <a:lvl1pPr algn="ctr">
              <a:defRPr sz="6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FA37F0-06D2-436C-894F-61B42436157B}" type="datetimeFigureOut">
              <a:rPr lang="en-US" smtClean="0"/>
              <a:t>10/23/2018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4C337-398D-4E1F-9A29-0256C29DC210}" type="slidenum">
              <a:rPr lang="en-US" smtClean="0"/>
              <a:t>‹#›</a:t>
            </a:fld>
            <a:endParaRPr lang="en-US"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6736"/>
            <a:ext cx="9144000" cy="1203943"/>
          </a:xfrm>
          <a:prstGeom prst="rect">
            <a:avLst/>
          </a:prstGeom>
        </p:spPr>
      </p:pic>
    </p:spTree>
    <p:extLst>
      <p:ext uri="{BB962C8B-B14F-4D97-AF65-F5344CB8AC3E}">
        <p14:creationId xmlns:p14="http://schemas.microsoft.com/office/powerpoint/2010/main" val="1793427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26012" y="292498"/>
            <a:ext cx="7089338" cy="917177"/>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FA37F0-06D2-436C-894F-61B42436157B}" type="datetimeFigureOut">
              <a:rPr lang="en-US" smtClean="0"/>
              <a:t>10/23/2018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4C337-398D-4E1F-9A29-0256C29DC210}" type="slidenum">
              <a:rPr lang="en-US" smtClean="0"/>
              <a:t>‹#›</a:t>
            </a:fld>
            <a:endParaRPr lang="en-US" dirty="0"/>
          </a:p>
        </p:txBody>
      </p:sp>
    </p:spTree>
    <p:extLst>
      <p:ext uri="{BB962C8B-B14F-4D97-AF65-F5344CB8AC3E}">
        <p14:creationId xmlns:p14="http://schemas.microsoft.com/office/powerpoint/2010/main" val="2170229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FA37F0-06D2-436C-894F-61B42436157B}" type="datetimeFigureOut">
              <a:rPr lang="en-US" smtClean="0"/>
              <a:t>10/23/2018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4C337-398D-4E1F-9A29-0256C29DC210}" type="slidenum">
              <a:rPr lang="en-US" smtClean="0"/>
              <a:t>‹#›</a:t>
            </a:fld>
            <a:endParaRPr lang="en-US" dirty="0"/>
          </a:p>
        </p:txBody>
      </p:sp>
      <p:sp>
        <p:nvSpPr>
          <p:cNvPr id="8" name="Title 1"/>
          <p:cNvSpPr txBox="1">
            <a:spLocks/>
          </p:cNvSpPr>
          <p:nvPr userDrawn="1"/>
        </p:nvSpPr>
        <p:spPr>
          <a:xfrm>
            <a:off x="1426012" y="168673"/>
            <a:ext cx="7089338" cy="11773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US" dirty="0"/>
          </a:p>
        </p:txBody>
      </p:sp>
      <p:sp>
        <p:nvSpPr>
          <p:cNvPr id="9" name="Title 1"/>
          <p:cNvSpPr>
            <a:spLocks noGrp="1"/>
          </p:cNvSpPr>
          <p:nvPr>
            <p:ph type="title"/>
          </p:nvPr>
        </p:nvSpPr>
        <p:spPr>
          <a:xfrm>
            <a:off x="1426012" y="292498"/>
            <a:ext cx="7089338" cy="926702"/>
          </a:xfrm>
        </p:spPr>
        <p:txBody>
          <a:bodyPr/>
          <a:lstStyle/>
          <a:p>
            <a:r>
              <a:rPr lang="en-US"/>
              <a:t>Click to edit Master title style</a:t>
            </a:r>
            <a:endParaRPr lang="en-US" dirty="0"/>
          </a:p>
        </p:txBody>
      </p:sp>
    </p:spTree>
    <p:extLst>
      <p:ext uri="{BB962C8B-B14F-4D97-AF65-F5344CB8AC3E}">
        <p14:creationId xmlns:p14="http://schemas.microsoft.com/office/powerpoint/2010/main" val="165044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FA37F0-06D2-436C-894F-61B42436157B}" type="datetimeFigureOut">
              <a:rPr lang="en-US" smtClean="0"/>
              <a:t>10/23/2018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54C337-398D-4E1F-9A29-0256C29DC210}" type="slidenum">
              <a:rPr lang="en-US" smtClean="0"/>
              <a:t>‹#›</a:t>
            </a:fld>
            <a:endParaRPr lang="en-US" dirty="0"/>
          </a:p>
        </p:txBody>
      </p:sp>
      <p:sp>
        <p:nvSpPr>
          <p:cNvPr id="10" name="Title 1"/>
          <p:cNvSpPr txBox="1">
            <a:spLocks/>
          </p:cNvSpPr>
          <p:nvPr userDrawn="1"/>
        </p:nvSpPr>
        <p:spPr>
          <a:xfrm>
            <a:off x="1426012" y="168673"/>
            <a:ext cx="7089338" cy="11773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US" dirty="0"/>
          </a:p>
        </p:txBody>
      </p:sp>
      <p:sp>
        <p:nvSpPr>
          <p:cNvPr id="11" name="Title 1"/>
          <p:cNvSpPr>
            <a:spLocks noGrp="1"/>
          </p:cNvSpPr>
          <p:nvPr>
            <p:ph type="title"/>
          </p:nvPr>
        </p:nvSpPr>
        <p:spPr>
          <a:xfrm>
            <a:off x="1426012" y="292498"/>
            <a:ext cx="7089338" cy="938096"/>
          </a:xfrm>
        </p:spPr>
        <p:txBody>
          <a:bodyPr/>
          <a:lstStyle/>
          <a:p>
            <a:r>
              <a:rPr lang="en-US"/>
              <a:t>Click to edit Master title style</a:t>
            </a:r>
            <a:endParaRPr lang="en-US" dirty="0"/>
          </a:p>
        </p:txBody>
      </p:sp>
    </p:spTree>
    <p:extLst>
      <p:ext uri="{BB962C8B-B14F-4D97-AF65-F5344CB8AC3E}">
        <p14:creationId xmlns:p14="http://schemas.microsoft.com/office/powerpoint/2010/main" val="2315373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8FA37F0-06D2-436C-894F-61B42436157B}" type="datetimeFigureOut">
              <a:rPr lang="en-US" smtClean="0"/>
              <a:t>10/23/2018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4C337-398D-4E1F-9A29-0256C29DC210}" type="slidenum">
              <a:rPr lang="en-US" smtClean="0"/>
              <a:t>‹#›</a:t>
            </a:fld>
            <a:endParaRPr lang="en-US" dirty="0"/>
          </a:p>
        </p:txBody>
      </p:sp>
      <p:sp>
        <p:nvSpPr>
          <p:cNvPr id="6" name="Title 1"/>
          <p:cNvSpPr txBox="1">
            <a:spLocks/>
          </p:cNvSpPr>
          <p:nvPr userDrawn="1"/>
        </p:nvSpPr>
        <p:spPr>
          <a:xfrm>
            <a:off x="1426012" y="168673"/>
            <a:ext cx="7089338" cy="11773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US" dirty="0"/>
          </a:p>
        </p:txBody>
      </p:sp>
      <p:sp>
        <p:nvSpPr>
          <p:cNvPr id="7" name="Title 1"/>
          <p:cNvSpPr>
            <a:spLocks noGrp="1"/>
          </p:cNvSpPr>
          <p:nvPr>
            <p:ph type="title"/>
          </p:nvPr>
        </p:nvSpPr>
        <p:spPr>
          <a:xfrm>
            <a:off x="1426012" y="292498"/>
            <a:ext cx="7089338" cy="938096"/>
          </a:xfrm>
        </p:spPr>
        <p:txBody>
          <a:bodyPr/>
          <a:lstStyle/>
          <a:p>
            <a:r>
              <a:rPr lang="en-US"/>
              <a:t>Click to edit Master title style</a:t>
            </a:r>
            <a:endParaRPr lang="en-US" dirty="0"/>
          </a:p>
        </p:txBody>
      </p:sp>
    </p:spTree>
    <p:extLst>
      <p:ext uri="{BB962C8B-B14F-4D97-AF65-F5344CB8AC3E}">
        <p14:creationId xmlns:p14="http://schemas.microsoft.com/office/powerpoint/2010/main" val="1260723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1" y="1562985"/>
            <a:ext cx="4629150" cy="42980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62986"/>
            <a:ext cx="2949178" cy="43060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FA37F0-06D2-436C-894F-61B42436157B}" type="datetimeFigureOut">
              <a:rPr lang="en-US" smtClean="0"/>
              <a:t>10/23/2018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4C337-398D-4E1F-9A29-0256C29DC210}" type="slidenum">
              <a:rPr lang="en-US" smtClean="0"/>
              <a:t>‹#›</a:t>
            </a:fld>
            <a:endParaRPr lang="en-US" dirty="0"/>
          </a:p>
        </p:txBody>
      </p:sp>
      <p:sp>
        <p:nvSpPr>
          <p:cNvPr id="10" name="Title 9"/>
          <p:cNvSpPr>
            <a:spLocks noGrp="1"/>
          </p:cNvSpPr>
          <p:nvPr>
            <p:ph type="title"/>
          </p:nvPr>
        </p:nvSpPr>
        <p:spPr>
          <a:xfrm>
            <a:off x="1426012" y="292498"/>
            <a:ext cx="7089338" cy="938096"/>
          </a:xfrm>
        </p:spPr>
        <p:txBody>
          <a:bodyPr/>
          <a:lstStyle/>
          <a:p>
            <a:r>
              <a:rPr lang="en-US"/>
              <a:t>Click to edit Master title style</a:t>
            </a:r>
            <a:endParaRPr lang="en-US" dirty="0"/>
          </a:p>
        </p:txBody>
      </p:sp>
    </p:spTree>
    <p:extLst>
      <p:ext uri="{BB962C8B-B14F-4D97-AF65-F5344CB8AC3E}">
        <p14:creationId xmlns:p14="http://schemas.microsoft.com/office/powerpoint/2010/main" val="615092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1" y="1577532"/>
            <a:ext cx="4629150" cy="428351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1577532"/>
            <a:ext cx="2949178" cy="429145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FA37F0-06D2-436C-894F-61B42436157B}" type="datetimeFigureOut">
              <a:rPr lang="en-US" smtClean="0"/>
              <a:t>10/23/2018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4C337-398D-4E1F-9A29-0256C29DC210}" type="slidenum">
              <a:rPr lang="en-US" smtClean="0"/>
              <a:t>‹#›</a:t>
            </a:fld>
            <a:endParaRPr lang="en-US" dirty="0"/>
          </a:p>
        </p:txBody>
      </p:sp>
      <p:sp>
        <p:nvSpPr>
          <p:cNvPr id="8" name="Title 7"/>
          <p:cNvSpPr>
            <a:spLocks noGrp="1"/>
          </p:cNvSpPr>
          <p:nvPr>
            <p:ph type="title"/>
          </p:nvPr>
        </p:nvSpPr>
        <p:spPr>
          <a:xfrm>
            <a:off x="1426012" y="292498"/>
            <a:ext cx="7089338" cy="938096"/>
          </a:xfrm>
        </p:spPr>
        <p:txBody>
          <a:bodyPr/>
          <a:lstStyle/>
          <a:p>
            <a:r>
              <a:rPr lang="en-US"/>
              <a:t>Click to edit Master title style</a:t>
            </a:r>
          </a:p>
        </p:txBody>
      </p:sp>
    </p:spTree>
    <p:extLst>
      <p:ext uri="{BB962C8B-B14F-4D97-AF65-F5344CB8AC3E}">
        <p14:creationId xmlns:p14="http://schemas.microsoft.com/office/powerpoint/2010/main" val="1990950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26012" y="292498"/>
            <a:ext cx="7089338" cy="94664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A37F0-06D2-436C-894F-61B42436157B}" type="datetimeFigureOut">
              <a:rPr lang="en-US" smtClean="0"/>
              <a:t>10/23/2018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4C337-398D-4E1F-9A29-0256C29DC210}" type="slidenum">
              <a:rPr lang="en-US" smtClean="0"/>
              <a:t>‹#›</a:t>
            </a:fld>
            <a:endParaRPr lang="en-US" dirty="0"/>
          </a:p>
        </p:txBody>
      </p:sp>
      <p:pic>
        <p:nvPicPr>
          <p:cNvPr id="7" name="Picture 6"/>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28186" y="156230"/>
            <a:ext cx="1206986" cy="1219178"/>
          </a:xfrm>
          <a:prstGeom prst="rect">
            <a:avLst/>
          </a:prstGeom>
        </p:spPr>
      </p:pic>
    </p:spTree>
    <p:extLst>
      <p:ext uri="{BB962C8B-B14F-4D97-AF65-F5344CB8AC3E}">
        <p14:creationId xmlns:p14="http://schemas.microsoft.com/office/powerpoint/2010/main" val="1949910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8" r:id="rId6"/>
    <p:sldLayoutId id="2147483669" r:id="rId7"/>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5388"/>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BF3C1B"/>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CAC38"/>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528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BF2E1B"/>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thefdp.org/default/assets/File/Documents/dtua_guidance_chart.pdf" TargetMode="External"/><Relationship Id="rId2" Type="http://schemas.openxmlformats.org/officeDocument/2006/relationships/hyperlink" Target="http://thefdp.org/default/assets/File/Documents/dtua_glossary.pdf" TargetMode="External"/><Relationship Id="rId1" Type="http://schemas.openxmlformats.org/officeDocument/2006/relationships/slideLayout" Target="../slideLayouts/slideLayout2.xml"/><Relationship Id="rId5" Type="http://schemas.openxmlformats.org/officeDocument/2006/relationships/hyperlink" Target="http://thefdp.org/default/assets/File/Documents/DTUA%20Pilot%20FAQs_v2_7-30-2018.pdf" TargetMode="External"/><Relationship Id="rId4" Type="http://schemas.openxmlformats.org/officeDocument/2006/relationships/hyperlink" Target="http://thefdp.org/default/assets/File/Documents/human_subject_data_classification_tool.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thefdp.org/default/assets/File/Documents/dtua_glossary.pdf" TargetMode="External"/><Relationship Id="rId2" Type="http://schemas.openxmlformats.org/officeDocument/2006/relationships/hyperlink" Target="http://thefdp.org/default/assets/File/Documents/human_subject_data_classification_tool.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thefdp.org/default/committees/research-administration/contracts/" TargetMode="External"/><Relationship Id="rId7" Type="http://schemas.openxmlformats.org/officeDocument/2006/relationships/hyperlink" Target="http://thefdp.org/default/assets/File/Documents/dtua_attachment_2_other.pdf" TargetMode="External"/><Relationship Id="rId2" Type="http://schemas.openxmlformats.org/officeDocument/2006/relationships/hyperlink" Target="http://thefdp.org/default/committees/research-compliance/data-stewardship/" TargetMode="External"/><Relationship Id="rId1" Type="http://schemas.openxmlformats.org/officeDocument/2006/relationships/slideLayout" Target="../slideLayouts/slideLayout2.xml"/><Relationship Id="rId6" Type="http://schemas.openxmlformats.org/officeDocument/2006/relationships/hyperlink" Target="http://thefdp.org/default/assets/File/Documents/dtua_attachment_2_limited_data.pdf" TargetMode="External"/><Relationship Id="rId5" Type="http://schemas.openxmlformats.org/officeDocument/2006/relationships/hyperlink" Target="http://thefdp.org/default/assets/File/Documents/dtua_attachment_2_deidentified_data.pdf" TargetMode="External"/><Relationship Id="rId4" Type="http://schemas.openxmlformats.org/officeDocument/2006/relationships/hyperlink" Target="http://thefdp.org/default/assets/File/Documents/dtua_may_2017.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423" y="1903445"/>
            <a:ext cx="8657863" cy="2052734"/>
          </a:xfrm>
        </p:spPr>
        <p:txBody>
          <a:bodyPr>
            <a:noAutofit/>
          </a:bodyPr>
          <a:lstStyle/>
          <a:p>
            <a:r>
              <a:rPr lang="en-US" sz="4400" dirty="0" smtClean="0"/>
              <a:t>FDP</a:t>
            </a:r>
            <a:r>
              <a:rPr lang="en-US" sz="4400" dirty="0"/>
              <a:t> </a:t>
            </a:r>
            <a:r>
              <a:rPr lang="en-US" sz="4400" b="1" dirty="0" smtClean="0"/>
              <a:t>Data </a:t>
            </a:r>
            <a:r>
              <a:rPr lang="en-US" sz="4400" b="1" dirty="0"/>
              <a:t>Transfer and Use </a:t>
            </a:r>
            <a:r>
              <a:rPr lang="en-US" sz="4400" b="1" dirty="0" smtClean="0"/>
              <a:t>Agreement (DTUA) Template and Pilot</a:t>
            </a:r>
            <a:endParaRPr lang="en-US" sz="4400" b="1" dirty="0"/>
          </a:p>
        </p:txBody>
      </p:sp>
      <p:sp>
        <p:nvSpPr>
          <p:cNvPr id="3" name="Subtitle 2"/>
          <p:cNvSpPr>
            <a:spLocks noGrp="1"/>
          </p:cNvSpPr>
          <p:nvPr>
            <p:ph type="subTitle" idx="1"/>
          </p:nvPr>
        </p:nvSpPr>
        <p:spPr>
          <a:xfrm>
            <a:off x="373223" y="3321698"/>
            <a:ext cx="8516134" cy="391886"/>
          </a:xfrm>
        </p:spPr>
        <p:txBody>
          <a:bodyPr>
            <a:normAutofit fontScale="70000" lnSpcReduction="20000"/>
          </a:bodyPr>
          <a:lstStyle/>
          <a:p>
            <a:endParaRPr lang="en-US" sz="4000" dirty="0"/>
          </a:p>
          <a:p>
            <a:endParaRPr lang="en-US" sz="4000" dirty="0"/>
          </a:p>
        </p:txBody>
      </p:sp>
      <p:sp>
        <p:nvSpPr>
          <p:cNvPr id="4" name="TextBox 3"/>
          <p:cNvSpPr txBox="1"/>
          <p:nvPr/>
        </p:nvSpPr>
        <p:spPr>
          <a:xfrm>
            <a:off x="4497355" y="5373546"/>
            <a:ext cx="4392002" cy="1200329"/>
          </a:xfrm>
          <a:prstGeom prst="rect">
            <a:avLst/>
          </a:prstGeom>
          <a:noFill/>
        </p:spPr>
        <p:txBody>
          <a:bodyPr wrap="square" rtlCol="0">
            <a:spAutoFit/>
          </a:bodyPr>
          <a:lstStyle/>
          <a:p>
            <a:r>
              <a:rPr lang="en-US" dirty="0" smtClean="0">
                <a:solidFill>
                  <a:schemeClr val="bg1"/>
                </a:solidFill>
              </a:rPr>
              <a:t>Webinar: October 11, 2018</a:t>
            </a:r>
            <a:endParaRPr lang="en-US" dirty="0">
              <a:solidFill>
                <a:schemeClr val="bg1"/>
              </a:solidFill>
            </a:endParaRPr>
          </a:p>
          <a:p>
            <a:r>
              <a:rPr lang="en-US" u="sng" dirty="0">
                <a:solidFill>
                  <a:schemeClr val="bg1"/>
                </a:solidFill>
              </a:rPr>
              <a:t>Presenters</a:t>
            </a:r>
            <a:r>
              <a:rPr lang="en-US" dirty="0">
                <a:solidFill>
                  <a:schemeClr val="bg1"/>
                </a:solidFill>
              </a:rPr>
              <a:t>: </a:t>
            </a:r>
          </a:p>
          <a:p>
            <a:r>
              <a:rPr lang="en-US" dirty="0">
                <a:solidFill>
                  <a:schemeClr val="bg1"/>
                </a:solidFill>
              </a:rPr>
              <a:t>Melissa Korf, Harvard University</a:t>
            </a:r>
          </a:p>
          <a:p>
            <a:r>
              <a:rPr lang="en-US" dirty="0">
                <a:solidFill>
                  <a:schemeClr val="bg1"/>
                </a:solidFill>
              </a:rPr>
              <a:t>Martha Davis, Brandeis University</a:t>
            </a:r>
          </a:p>
        </p:txBody>
      </p:sp>
    </p:spTree>
    <p:extLst>
      <p:ext uri="{BB962C8B-B14F-4D97-AF65-F5344CB8AC3E}">
        <p14:creationId xmlns:p14="http://schemas.microsoft.com/office/powerpoint/2010/main" val="1480213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6012" y="292498"/>
            <a:ext cx="7475392" cy="917177"/>
          </a:xfrm>
        </p:spPr>
        <p:txBody>
          <a:bodyPr>
            <a:normAutofit/>
          </a:bodyPr>
          <a:lstStyle/>
          <a:p>
            <a:r>
              <a:rPr lang="en-US" dirty="0" smtClean="0"/>
              <a:t>How does the template work?</a:t>
            </a:r>
            <a:endParaRPr lang="en-US" dirty="0"/>
          </a:p>
        </p:txBody>
      </p:sp>
      <p:sp>
        <p:nvSpPr>
          <p:cNvPr id="3" name="Content Placeholder 2"/>
          <p:cNvSpPr>
            <a:spLocks noGrp="1"/>
          </p:cNvSpPr>
          <p:nvPr>
            <p:ph idx="1"/>
          </p:nvPr>
        </p:nvSpPr>
        <p:spPr>
          <a:xfrm>
            <a:off x="628650" y="1900270"/>
            <a:ext cx="8142126" cy="4351338"/>
          </a:xfrm>
        </p:spPr>
        <p:txBody>
          <a:bodyPr>
            <a:normAutofit/>
          </a:bodyPr>
          <a:lstStyle/>
          <a:p>
            <a:r>
              <a:rPr lang="en-US" dirty="0" smtClean="0"/>
              <a:t>Form-fillable </a:t>
            </a:r>
            <a:r>
              <a:rPr lang="en-US" dirty="0"/>
              <a:t>pdf documents</a:t>
            </a:r>
          </a:p>
          <a:p>
            <a:r>
              <a:rPr lang="en-US" dirty="0"/>
              <a:t>Included instructions to the drafter within the text boxes to indicate the type(s) of information intended to be included</a:t>
            </a:r>
          </a:p>
          <a:p>
            <a:r>
              <a:rPr lang="en-US" dirty="0"/>
              <a:t>Language that is not included within a form text box should not be </a:t>
            </a:r>
            <a:r>
              <a:rPr lang="en-US" dirty="0" smtClean="0"/>
              <a:t>altered</a:t>
            </a:r>
            <a:endParaRPr lang="en-US" dirty="0" smtClean="0"/>
          </a:p>
          <a:p>
            <a:pPr marL="0" indent="0" algn="ctr">
              <a:buNone/>
            </a:pPr>
            <a:endParaRPr lang="en-US" dirty="0"/>
          </a:p>
          <a:p>
            <a:pPr marL="0" indent="0" algn="ctr">
              <a:buNone/>
            </a:pPr>
            <a:r>
              <a:rPr lang="en-US" i="1" dirty="0" smtClean="0"/>
              <a:t>Walk through of the template documents</a:t>
            </a:r>
            <a:endParaRPr lang="en-US" i="1" dirty="0"/>
          </a:p>
        </p:txBody>
      </p:sp>
    </p:spTree>
    <p:extLst>
      <p:ext uri="{BB962C8B-B14F-4D97-AF65-F5344CB8AC3E}">
        <p14:creationId xmlns:p14="http://schemas.microsoft.com/office/powerpoint/2010/main" val="42508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Time!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1108" y="1825625"/>
            <a:ext cx="5801784" cy="4351338"/>
          </a:xfrm>
        </p:spPr>
      </p:pic>
    </p:spTree>
    <p:extLst>
      <p:ext uri="{BB962C8B-B14F-4D97-AF65-F5344CB8AC3E}">
        <p14:creationId xmlns:p14="http://schemas.microsoft.com/office/powerpoint/2010/main" val="1307899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DTUA Pilot Goals</a:t>
            </a:r>
            <a:endParaRPr lang="en-US" dirty="0"/>
          </a:p>
        </p:txBody>
      </p:sp>
      <p:sp>
        <p:nvSpPr>
          <p:cNvPr id="3" name="Content Placeholder 2"/>
          <p:cNvSpPr>
            <a:spLocks noGrp="1"/>
          </p:cNvSpPr>
          <p:nvPr>
            <p:ph idx="1"/>
          </p:nvPr>
        </p:nvSpPr>
        <p:spPr/>
        <p:txBody>
          <a:bodyPr>
            <a:normAutofit lnSpcReduction="10000"/>
          </a:bodyPr>
          <a:lstStyle/>
          <a:p>
            <a:r>
              <a:rPr lang="en-US" dirty="0" smtClean="0"/>
              <a:t>Gather </a:t>
            </a:r>
            <a:r>
              <a:rPr lang="en-US" dirty="0"/>
              <a:t>information on how the forms best accomplish their purposes </a:t>
            </a:r>
            <a:endParaRPr lang="en-US" dirty="0" smtClean="0"/>
          </a:p>
          <a:p>
            <a:r>
              <a:rPr lang="en-US" dirty="0" smtClean="0"/>
              <a:t>Confirm </a:t>
            </a:r>
            <a:r>
              <a:rPr lang="en-US" dirty="0"/>
              <a:t>whether the template has the desired outcome of reducing the administrative burden of data </a:t>
            </a:r>
            <a:r>
              <a:rPr lang="en-US" dirty="0" smtClean="0"/>
              <a:t>sharing</a:t>
            </a:r>
          </a:p>
          <a:p>
            <a:r>
              <a:rPr lang="en-US" dirty="0" smtClean="0"/>
              <a:t>Gather </a:t>
            </a:r>
            <a:r>
              <a:rPr lang="en-US" dirty="0"/>
              <a:t>feedback on what changes to the templates and/or methods of use may be needed to optimize the benefits.  If we hear that the same terms need to be modified with great frequency, we will prioritize efforts to update those terms to increase </a:t>
            </a:r>
            <a:r>
              <a:rPr lang="en-US" dirty="0" smtClean="0"/>
              <a:t>effectiveness</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85629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 Quarterly Report</a:t>
            </a:r>
            <a:endParaRPr lang="en-US" dirty="0"/>
          </a:p>
        </p:txBody>
      </p:sp>
      <p:sp>
        <p:nvSpPr>
          <p:cNvPr id="3" name="Content Placeholder 2"/>
          <p:cNvSpPr>
            <a:spLocks noGrp="1"/>
          </p:cNvSpPr>
          <p:nvPr>
            <p:ph idx="1"/>
          </p:nvPr>
        </p:nvSpPr>
        <p:spPr/>
        <p:txBody>
          <a:bodyPr/>
          <a:lstStyle/>
          <a:p>
            <a:r>
              <a:rPr lang="en-US" dirty="0" smtClean="0"/>
              <a:t>Information Collected</a:t>
            </a:r>
          </a:p>
          <a:p>
            <a:pPr lvl="1"/>
            <a:r>
              <a:rPr lang="en-US" dirty="0" smtClean="0"/>
              <a:t>DTUA reference number (optional)</a:t>
            </a:r>
          </a:p>
          <a:p>
            <a:pPr lvl="1"/>
            <a:r>
              <a:rPr lang="en-US" dirty="0" smtClean="0"/>
              <a:t>Receiver Name</a:t>
            </a:r>
          </a:p>
          <a:p>
            <a:pPr lvl="1"/>
            <a:r>
              <a:rPr lang="en-US" dirty="0" smtClean="0"/>
              <a:t>Receiver Type</a:t>
            </a:r>
          </a:p>
          <a:p>
            <a:pPr lvl="1"/>
            <a:r>
              <a:rPr lang="en-US" dirty="0" smtClean="0"/>
              <a:t>Issue Date</a:t>
            </a:r>
          </a:p>
          <a:p>
            <a:pPr lvl="1"/>
            <a:r>
              <a:rPr lang="en-US" dirty="0" smtClean="0"/>
              <a:t>Fully Executed Date</a:t>
            </a:r>
          </a:p>
          <a:p>
            <a:pPr lvl="1"/>
            <a:r>
              <a:rPr lang="en-US" dirty="0" smtClean="0"/>
              <a:t>Choose one from these options: FDP DTUA Used – No Modification, FDP DTUA Used – With Modification, or Non-FDP DTUA Used</a:t>
            </a:r>
          </a:p>
          <a:p>
            <a:pPr lvl="1"/>
            <a:r>
              <a:rPr lang="en-US" dirty="0" smtClean="0"/>
              <a:t>Data Type: De-identified or Limited Data Set</a:t>
            </a:r>
          </a:p>
          <a:p>
            <a:pPr lvl="1"/>
            <a:r>
              <a:rPr lang="en-US" dirty="0" smtClean="0"/>
              <a:t>Notes/Comments (Optional)</a:t>
            </a:r>
            <a:endParaRPr lang="en-US" dirty="0"/>
          </a:p>
        </p:txBody>
      </p:sp>
    </p:spTree>
    <p:extLst>
      <p:ext uri="{BB962C8B-B14F-4D97-AF65-F5344CB8AC3E}">
        <p14:creationId xmlns:p14="http://schemas.microsoft.com/office/powerpoint/2010/main" val="2632596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Questionnaire</a:t>
            </a:r>
            <a:endParaRPr lang="en-US" dirty="0"/>
          </a:p>
        </p:txBody>
      </p:sp>
      <p:sp>
        <p:nvSpPr>
          <p:cNvPr id="3" name="Content Placeholder 2"/>
          <p:cNvSpPr>
            <a:spLocks noGrp="1"/>
          </p:cNvSpPr>
          <p:nvPr>
            <p:ph idx="1"/>
          </p:nvPr>
        </p:nvSpPr>
        <p:spPr/>
        <p:txBody>
          <a:bodyPr>
            <a:normAutofit fontScale="92500"/>
          </a:bodyPr>
          <a:lstStyle/>
          <a:p>
            <a:r>
              <a:rPr lang="en-US" dirty="0" smtClean="0"/>
              <a:t>On-line </a:t>
            </a:r>
            <a:r>
              <a:rPr lang="en-US" dirty="0" err="1" smtClean="0"/>
              <a:t>Qualtrics</a:t>
            </a:r>
            <a:r>
              <a:rPr lang="en-US" dirty="0" smtClean="0"/>
              <a:t> questionnaire that will be used to collect information how to enhance usability, such as:</a:t>
            </a:r>
          </a:p>
          <a:p>
            <a:pPr lvl="1"/>
            <a:r>
              <a:rPr lang="en-US" dirty="0" smtClean="0"/>
              <a:t>Did any standard terms need to be modified?  If so, which ones?</a:t>
            </a:r>
          </a:p>
          <a:p>
            <a:pPr lvl="1"/>
            <a:r>
              <a:rPr lang="en-US" dirty="0" smtClean="0"/>
              <a:t>Is there any information you needed to include in Attachment 1 but could not place in an existing form field?</a:t>
            </a:r>
          </a:p>
          <a:p>
            <a:r>
              <a:rPr lang="en-US" dirty="0" smtClean="0"/>
              <a:t>Pilot participants will be expected to complete at least one per month in which the institution executes a DTUA</a:t>
            </a:r>
          </a:p>
          <a:p>
            <a:r>
              <a:rPr lang="en-US" dirty="0" smtClean="0"/>
              <a:t>Questionnaire will be made available to non-participants to collect feedback from a broad </a:t>
            </a:r>
            <a:r>
              <a:rPr lang="en-US" dirty="0" smtClean="0"/>
              <a:t>audience</a:t>
            </a:r>
            <a:endParaRPr lang="en-US" dirty="0"/>
          </a:p>
        </p:txBody>
      </p:sp>
    </p:spTree>
    <p:extLst>
      <p:ext uri="{BB962C8B-B14F-4D97-AF65-F5344CB8AC3E}">
        <p14:creationId xmlns:p14="http://schemas.microsoft.com/office/powerpoint/2010/main" val="2266018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“Rules”</a:t>
            </a:r>
            <a:endParaRPr lang="en-US" dirty="0"/>
          </a:p>
        </p:txBody>
      </p:sp>
      <p:pic>
        <p:nvPicPr>
          <p:cNvPr id="4" name="Content Placeholder 3"/>
          <p:cNvPicPr>
            <a:picLocks noGrp="1" noChangeAspect="1"/>
          </p:cNvPicPr>
          <p:nvPr>
            <p:ph idx="1"/>
          </p:nvPr>
        </p:nvPicPr>
        <p:blipFill>
          <a:blip r:embed="rId2"/>
          <a:stretch>
            <a:fillRect/>
          </a:stretch>
        </p:blipFill>
        <p:spPr>
          <a:xfrm>
            <a:off x="1620755" y="1491915"/>
            <a:ext cx="5394193" cy="3845139"/>
          </a:xfrm>
          <a:prstGeom prst="rect">
            <a:avLst/>
          </a:prstGeom>
        </p:spPr>
      </p:pic>
      <p:pic>
        <p:nvPicPr>
          <p:cNvPr id="5" name="Picture 4"/>
          <p:cNvPicPr>
            <a:picLocks noChangeAspect="1"/>
          </p:cNvPicPr>
          <p:nvPr/>
        </p:nvPicPr>
        <p:blipFill>
          <a:blip r:embed="rId3"/>
          <a:stretch>
            <a:fillRect/>
          </a:stretch>
        </p:blipFill>
        <p:spPr>
          <a:xfrm>
            <a:off x="1620756" y="5331090"/>
            <a:ext cx="5394193" cy="1526909"/>
          </a:xfrm>
          <a:prstGeom prst="rect">
            <a:avLst/>
          </a:prstGeom>
        </p:spPr>
      </p:pic>
    </p:spTree>
    <p:extLst>
      <p:ext uri="{BB962C8B-B14F-4D97-AF65-F5344CB8AC3E}">
        <p14:creationId xmlns:p14="http://schemas.microsoft.com/office/powerpoint/2010/main" val="2192937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DTUA Pilot Timeline</a:t>
            </a:r>
            <a:endParaRPr lang="en-US" dirty="0"/>
          </a:p>
        </p:txBody>
      </p:sp>
      <p:sp>
        <p:nvSpPr>
          <p:cNvPr id="3" name="Content Placeholder 2"/>
          <p:cNvSpPr>
            <a:spLocks noGrp="1"/>
          </p:cNvSpPr>
          <p:nvPr>
            <p:ph idx="1"/>
          </p:nvPr>
        </p:nvSpPr>
        <p:spPr/>
        <p:txBody>
          <a:bodyPr>
            <a:normAutofit/>
          </a:bodyPr>
          <a:lstStyle/>
          <a:p>
            <a:r>
              <a:rPr lang="en-US" dirty="0" smtClean="0"/>
              <a:t>Start date will be November 1, 2018</a:t>
            </a:r>
          </a:p>
          <a:p>
            <a:r>
              <a:rPr lang="en-US" dirty="0" smtClean="0"/>
              <a:t>Initial pilot expected to last 12 months</a:t>
            </a:r>
          </a:p>
          <a:p>
            <a:r>
              <a:rPr lang="en-US" dirty="0" smtClean="0"/>
              <a:t>Additional institutions may be invited to participate at the 6-month mark if sufficient interest</a:t>
            </a:r>
          </a:p>
          <a:p>
            <a:r>
              <a:rPr lang="en-US" dirty="0" smtClean="0"/>
              <a:t>Updates and results will be shared with the community at FDP meetings and via the Data Stewardship and Contracts </a:t>
            </a:r>
            <a:r>
              <a:rPr lang="en-US" dirty="0" err="1" smtClean="0"/>
              <a:t>listservs</a:t>
            </a:r>
            <a:endParaRPr lang="en-US" dirty="0"/>
          </a:p>
        </p:txBody>
      </p:sp>
    </p:spTree>
    <p:extLst>
      <p:ext uri="{BB962C8B-B14F-4D97-AF65-F5344CB8AC3E}">
        <p14:creationId xmlns:p14="http://schemas.microsoft.com/office/powerpoint/2010/main" val="3792542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 Agreement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Participating Institutions will soon receive a formal agreement for signature by their authorized </a:t>
            </a:r>
            <a:r>
              <a:rPr lang="en-US" dirty="0" smtClean="0"/>
              <a:t>representative</a:t>
            </a:r>
            <a:endParaRPr lang="en-US" dirty="0" smtClean="0"/>
          </a:p>
          <a:p>
            <a:r>
              <a:rPr lang="en-US" dirty="0" smtClean="0"/>
              <a:t>Key terms include commitment to:</a:t>
            </a:r>
          </a:p>
          <a:p>
            <a:pPr lvl="1"/>
            <a:r>
              <a:rPr lang="en-US" dirty="0"/>
              <a:t>U</a:t>
            </a:r>
            <a:r>
              <a:rPr lang="en-US" dirty="0" smtClean="0"/>
              <a:t>se the DTUA template as outlined in the Agreement (and Pilot FAQs)</a:t>
            </a:r>
          </a:p>
          <a:p>
            <a:pPr lvl="1"/>
            <a:r>
              <a:rPr lang="en-US" dirty="0" smtClean="0"/>
              <a:t>Provide contact information</a:t>
            </a:r>
          </a:p>
          <a:p>
            <a:pPr lvl="1"/>
            <a:r>
              <a:rPr lang="en-US" dirty="0" smtClean="0"/>
              <a:t>Participate in collection of metrics as requested</a:t>
            </a:r>
          </a:p>
          <a:p>
            <a:r>
              <a:rPr lang="en-US" dirty="0" smtClean="0"/>
              <a:t>Consent to the institution’s name being included in public listings of participating institutions</a:t>
            </a:r>
          </a:p>
          <a:p>
            <a:r>
              <a:rPr lang="en-US" dirty="0" smtClean="0"/>
              <a:t>Signed Agreements will be due back to the co-chairs by </a:t>
            </a:r>
            <a:r>
              <a:rPr lang="en-US" dirty="0" smtClean="0"/>
              <a:t>Wednesday</a:t>
            </a:r>
            <a:r>
              <a:rPr lang="en-US" dirty="0" smtClean="0"/>
              <a:t>, </a:t>
            </a:r>
            <a:r>
              <a:rPr lang="en-US" dirty="0" smtClean="0"/>
              <a:t>October </a:t>
            </a:r>
            <a:r>
              <a:rPr lang="en-US" dirty="0" smtClean="0"/>
              <a:t>31</a:t>
            </a:r>
            <a:r>
              <a:rPr lang="en-US" baseline="30000" dirty="0" smtClean="0"/>
              <a:t>st</a:t>
            </a:r>
            <a:r>
              <a:rPr lang="en-US" dirty="0" smtClean="0"/>
              <a:t> </a:t>
            </a:r>
            <a:endParaRPr lang="en-US" dirty="0"/>
          </a:p>
        </p:txBody>
      </p:sp>
    </p:spTree>
    <p:extLst>
      <p:ext uri="{BB962C8B-B14F-4D97-AF65-F5344CB8AC3E}">
        <p14:creationId xmlns:p14="http://schemas.microsoft.com/office/powerpoint/2010/main" val="2516182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6012" y="292498"/>
            <a:ext cx="7717988" cy="917177"/>
          </a:xfrm>
        </p:spPr>
        <p:txBody>
          <a:bodyPr>
            <a:normAutofit/>
          </a:bodyPr>
          <a:lstStyle/>
          <a:p>
            <a:r>
              <a:rPr lang="en-US" dirty="0" smtClean="0"/>
              <a:t>DTUA Resources</a:t>
            </a:r>
            <a:endParaRPr lang="en-US" dirty="0"/>
          </a:p>
        </p:txBody>
      </p:sp>
      <p:sp>
        <p:nvSpPr>
          <p:cNvPr id="3" name="Content Placeholder 2"/>
          <p:cNvSpPr>
            <a:spLocks noGrp="1"/>
          </p:cNvSpPr>
          <p:nvPr>
            <p:ph idx="1"/>
          </p:nvPr>
        </p:nvSpPr>
        <p:spPr>
          <a:xfrm>
            <a:off x="628650" y="1825625"/>
            <a:ext cx="7886700" cy="4836432"/>
          </a:xfrm>
        </p:spPr>
        <p:txBody>
          <a:bodyPr>
            <a:normAutofit/>
          </a:bodyPr>
          <a:lstStyle/>
          <a:p>
            <a:r>
              <a:rPr lang="en-US" dirty="0" smtClean="0"/>
              <a:t>Currently Available:</a:t>
            </a:r>
          </a:p>
          <a:p>
            <a:pPr lvl="1"/>
            <a:r>
              <a:rPr lang="en-US" dirty="0" smtClean="0">
                <a:hlinkClick r:id="rId2"/>
              </a:rPr>
              <a:t>DTUA Glossary</a:t>
            </a:r>
            <a:r>
              <a:rPr lang="en-US" dirty="0" smtClean="0"/>
              <a:t> </a:t>
            </a:r>
          </a:p>
          <a:p>
            <a:pPr lvl="1"/>
            <a:r>
              <a:rPr lang="en-US" dirty="0" smtClean="0">
                <a:hlinkClick r:id="rId3"/>
              </a:rPr>
              <a:t>DTUA Guidance Chart</a:t>
            </a:r>
            <a:endParaRPr lang="en-US" dirty="0" smtClean="0"/>
          </a:p>
          <a:p>
            <a:pPr lvl="1"/>
            <a:r>
              <a:rPr lang="en-US" dirty="0" smtClean="0">
                <a:hlinkClick r:id="rId4"/>
              </a:rPr>
              <a:t>Tool for Classifying Human Subject Data</a:t>
            </a:r>
            <a:r>
              <a:rPr lang="en-US" dirty="0" smtClean="0"/>
              <a:t>  </a:t>
            </a:r>
          </a:p>
          <a:p>
            <a:pPr lvl="1"/>
            <a:r>
              <a:rPr lang="en-US" dirty="0" smtClean="0">
                <a:hlinkClick r:id="rId5"/>
              </a:rPr>
              <a:t>DTUA Pilot FAQs</a:t>
            </a:r>
            <a:r>
              <a:rPr lang="en-US" dirty="0" smtClean="0"/>
              <a:t> </a:t>
            </a:r>
            <a:endParaRPr lang="en-US" dirty="0"/>
          </a:p>
          <a:p>
            <a:r>
              <a:rPr lang="en-US" dirty="0" smtClean="0"/>
              <a:t>Coming Soon!</a:t>
            </a:r>
          </a:p>
          <a:p>
            <a:pPr lvl="1"/>
            <a:r>
              <a:rPr lang="en-US" dirty="0" smtClean="0"/>
              <a:t>Template FAQs</a:t>
            </a:r>
          </a:p>
          <a:p>
            <a:pPr lvl="1"/>
            <a:r>
              <a:rPr lang="en-US" dirty="0" smtClean="0"/>
              <a:t>Recording of this webinar to be posted on website</a:t>
            </a:r>
          </a:p>
          <a:p>
            <a:pPr lvl="1"/>
            <a:r>
              <a:rPr lang="en-US" dirty="0" smtClean="0"/>
              <a:t>DTUA 101 and Pilot slide deck</a:t>
            </a:r>
          </a:p>
          <a:p>
            <a:r>
              <a:rPr lang="en-US" dirty="0" smtClean="0"/>
              <a:t>With permission from Pilot Participants, we will also publish a list of participating institutions</a:t>
            </a:r>
            <a:endParaRPr lang="en-US" dirty="0"/>
          </a:p>
          <a:p>
            <a:pPr marL="514350" indent="-514350">
              <a:buFont typeface="+mj-lt"/>
              <a:buAutoNum type="arabicPeriod"/>
            </a:pPr>
            <a:endParaRPr lang="en-US" dirty="0"/>
          </a:p>
          <a:p>
            <a:endParaRPr lang="en-US" dirty="0"/>
          </a:p>
        </p:txBody>
      </p:sp>
    </p:spTree>
    <p:extLst>
      <p:ext uri="{BB962C8B-B14F-4D97-AF65-F5344CB8AC3E}">
        <p14:creationId xmlns:p14="http://schemas.microsoft.com/office/powerpoint/2010/main" val="1731546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Comments, Concerns, Suggestions??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4800" dirty="0" smtClean="0"/>
              <a:t>Contact:</a:t>
            </a:r>
            <a:endParaRPr lang="en-US" sz="4800" dirty="0"/>
          </a:p>
          <a:p>
            <a:pPr marL="457200" lvl="1" indent="0">
              <a:buNone/>
            </a:pPr>
            <a:endParaRPr lang="en-US" dirty="0"/>
          </a:p>
          <a:p>
            <a:pPr marL="457200" lvl="1" indent="0">
              <a:buNone/>
            </a:pPr>
            <a:r>
              <a:rPr lang="en-US" dirty="0" smtClean="0"/>
              <a:t>Melissa </a:t>
            </a:r>
            <a:r>
              <a:rPr lang="en-US" dirty="0"/>
              <a:t>Korf</a:t>
            </a:r>
          </a:p>
          <a:p>
            <a:pPr marL="457200" lvl="1" indent="0">
              <a:buNone/>
            </a:pPr>
            <a:r>
              <a:rPr lang="en-US" dirty="0"/>
              <a:t>Associate Director, Grants &amp; Contracts</a:t>
            </a:r>
          </a:p>
          <a:p>
            <a:pPr marL="457200" lvl="1" indent="0">
              <a:buNone/>
            </a:pPr>
            <a:r>
              <a:rPr lang="en-US" dirty="0" smtClean="0"/>
              <a:t>Office of Research </a:t>
            </a:r>
            <a:r>
              <a:rPr lang="en-US" dirty="0"/>
              <a:t>Administration</a:t>
            </a:r>
          </a:p>
          <a:p>
            <a:pPr marL="457200" lvl="1" indent="0">
              <a:buNone/>
            </a:pPr>
            <a:r>
              <a:rPr lang="en-US" dirty="0"/>
              <a:t>Harvard Medical School</a:t>
            </a:r>
          </a:p>
          <a:p>
            <a:pPr marL="457200" lvl="1" indent="0">
              <a:buNone/>
            </a:pPr>
            <a:r>
              <a:rPr lang="en-US" dirty="0"/>
              <a:t>617-432-1247</a:t>
            </a:r>
          </a:p>
          <a:p>
            <a:pPr marL="457200" lvl="1" indent="0">
              <a:buNone/>
            </a:pPr>
            <a:r>
              <a:rPr lang="en-US" dirty="0"/>
              <a:t>Melissa_Korf@hms.harvard.edu</a:t>
            </a:r>
          </a:p>
          <a:p>
            <a:pPr marL="457200" lvl="1" indent="0">
              <a:buNone/>
            </a:pPr>
            <a:endParaRPr lang="en-US" dirty="0"/>
          </a:p>
          <a:p>
            <a:pPr marL="457200" lvl="1" indent="0">
              <a:buNone/>
            </a:pPr>
            <a:r>
              <a:rPr lang="en-US" dirty="0"/>
              <a:t>Martha </a:t>
            </a:r>
            <a:r>
              <a:rPr lang="en-US" dirty="0" smtClean="0"/>
              <a:t>R. </a:t>
            </a:r>
            <a:r>
              <a:rPr lang="en-US" dirty="0"/>
              <a:t>Davis</a:t>
            </a:r>
          </a:p>
          <a:p>
            <a:pPr marL="457200" lvl="1" indent="0">
              <a:buNone/>
            </a:pPr>
            <a:r>
              <a:rPr lang="en-US" dirty="0"/>
              <a:t>Assistant Director</a:t>
            </a:r>
          </a:p>
          <a:p>
            <a:pPr marL="457200" lvl="1" indent="0">
              <a:buNone/>
            </a:pPr>
            <a:r>
              <a:rPr lang="en-US" dirty="0"/>
              <a:t>Office of Research Administration</a:t>
            </a:r>
          </a:p>
          <a:p>
            <a:pPr marL="457200" lvl="1" indent="0">
              <a:buNone/>
            </a:pPr>
            <a:r>
              <a:rPr lang="en-US" dirty="0"/>
              <a:t>Brandeis University</a:t>
            </a:r>
          </a:p>
          <a:p>
            <a:pPr marL="457200" lvl="1" indent="0">
              <a:buNone/>
            </a:pPr>
            <a:r>
              <a:rPr lang="en-US" dirty="0"/>
              <a:t>781-736-2169</a:t>
            </a:r>
          </a:p>
          <a:p>
            <a:pPr marL="457200" lvl="1" indent="0">
              <a:buNone/>
            </a:pPr>
            <a:r>
              <a:rPr lang="en-US" dirty="0"/>
              <a:t>mrdavis@brandeis.edu</a:t>
            </a:r>
          </a:p>
          <a:p>
            <a:pPr marL="457200" lvl="1" indent="0">
              <a:buNone/>
            </a:pPr>
            <a:endParaRPr lang="en-US" sz="2400" dirty="0"/>
          </a:p>
        </p:txBody>
      </p:sp>
    </p:spTree>
    <p:extLst>
      <p:ext uri="{BB962C8B-B14F-4D97-AF65-F5344CB8AC3E}">
        <p14:creationId xmlns:p14="http://schemas.microsoft.com/office/powerpoint/2010/main" val="1921740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Agenda</a:t>
            </a:r>
          </a:p>
        </p:txBody>
      </p:sp>
      <p:sp>
        <p:nvSpPr>
          <p:cNvPr id="3" name="Content Placeholder 2"/>
          <p:cNvSpPr>
            <a:spLocks noGrp="1"/>
          </p:cNvSpPr>
          <p:nvPr>
            <p:ph idx="1"/>
          </p:nvPr>
        </p:nvSpPr>
        <p:spPr>
          <a:xfrm>
            <a:off x="821095" y="1530220"/>
            <a:ext cx="8098970" cy="5327779"/>
          </a:xfrm>
        </p:spPr>
        <p:txBody>
          <a:bodyPr>
            <a:normAutofit fontScale="47500" lnSpcReduction="20000"/>
          </a:bodyPr>
          <a:lstStyle/>
          <a:p>
            <a:pPr marL="0" indent="0" algn="ctr">
              <a:buNone/>
            </a:pPr>
            <a:r>
              <a:rPr lang="en-US" sz="9600" dirty="0"/>
              <a:t> </a:t>
            </a:r>
            <a:r>
              <a:rPr lang="en-US" sz="12000" b="1" dirty="0"/>
              <a:t>Agenda </a:t>
            </a:r>
          </a:p>
          <a:p>
            <a:pPr marL="0" indent="0">
              <a:buNone/>
            </a:pPr>
            <a:endParaRPr lang="en-US" sz="8000" dirty="0"/>
          </a:p>
          <a:p>
            <a:pPr marL="223838" indent="-223838"/>
            <a:r>
              <a:rPr lang="en-US" sz="8000" dirty="0" smtClean="0"/>
              <a:t>DTUA Background</a:t>
            </a:r>
            <a:endParaRPr lang="en-US" sz="8000" dirty="0"/>
          </a:p>
          <a:p>
            <a:pPr marL="223838" indent="-223838"/>
            <a:r>
              <a:rPr lang="en-US" sz="8000" dirty="0"/>
              <a:t>T</a:t>
            </a:r>
            <a:r>
              <a:rPr lang="en-US" sz="8000" dirty="0" smtClean="0"/>
              <a:t>emplate Structure and Instructions for Use</a:t>
            </a:r>
            <a:endParaRPr lang="en-US" sz="8000" dirty="0"/>
          </a:p>
          <a:p>
            <a:pPr marL="223838" indent="-223838"/>
            <a:r>
              <a:rPr lang="en-US" sz="8000" dirty="0" smtClean="0"/>
              <a:t>Goals of the Pilot</a:t>
            </a:r>
            <a:endParaRPr lang="en-US" sz="8000" dirty="0"/>
          </a:p>
          <a:p>
            <a:pPr marL="223838" indent="-223838"/>
            <a:r>
              <a:rPr lang="en-US" sz="8000" dirty="0" smtClean="0"/>
              <a:t>“Rules” </a:t>
            </a:r>
            <a:r>
              <a:rPr lang="en-US" sz="8000" dirty="0"/>
              <a:t>for the Pilot </a:t>
            </a:r>
            <a:endParaRPr lang="en-US" sz="8000" dirty="0" smtClean="0"/>
          </a:p>
          <a:p>
            <a:pPr marL="223838" indent="-223838"/>
            <a:r>
              <a:rPr lang="en-US" sz="8000" dirty="0" smtClean="0">
                <a:solidFill>
                  <a:srgbClr val="005388"/>
                </a:solidFill>
              </a:rPr>
              <a:t>Pilot Timeline</a:t>
            </a:r>
          </a:p>
          <a:p>
            <a:pPr marL="223838" indent="-223838"/>
            <a:r>
              <a:rPr lang="en-US" sz="8000" dirty="0" smtClean="0"/>
              <a:t>Discussion/Questions</a:t>
            </a:r>
            <a:endParaRPr lang="en-US" sz="5600" dirty="0">
              <a:solidFill>
                <a:srgbClr val="005388"/>
              </a:solidFill>
            </a:endParaRPr>
          </a:p>
          <a:p>
            <a:pPr marL="0" lvl="1" indent="0">
              <a:buNone/>
            </a:pPr>
            <a:endParaRPr lang="en-US" sz="8000" dirty="0"/>
          </a:p>
        </p:txBody>
      </p:sp>
    </p:spTree>
    <p:extLst>
      <p:ext uri="{BB962C8B-B14F-4D97-AF65-F5344CB8AC3E}">
        <p14:creationId xmlns:p14="http://schemas.microsoft.com/office/powerpoint/2010/main" val="3497129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is a DTUA, anyway?</a:t>
            </a:r>
            <a:endParaRPr lang="en-US" dirty="0"/>
          </a:p>
        </p:txBody>
      </p:sp>
      <p:sp>
        <p:nvSpPr>
          <p:cNvPr id="3" name="Content Placeholder 2"/>
          <p:cNvSpPr>
            <a:spLocks noGrp="1"/>
          </p:cNvSpPr>
          <p:nvPr>
            <p:ph idx="1"/>
          </p:nvPr>
        </p:nvSpPr>
        <p:spPr/>
        <p:txBody>
          <a:bodyPr>
            <a:normAutofit fontScale="92500" lnSpcReduction="20000"/>
          </a:bodyPr>
          <a:lstStyle/>
          <a:p>
            <a:r>
              <a:rPr lang="en-US" sz="3200" dirty="0" smtClean="0"/>
              <a:t>A </a:t>
            </a:r>
            <a:r>
              <a:rPr lang="en-US" sz="3200" dirty="0"/>
              <a:t>contractual agreement used to define </a:t>
            </a:r>
            <a:r>
              <a:rPr lang="en-US" sz="3200" dirty="0" smtClean="0"/>
              <a:t>how exchanged </a:t>
            </a:r>
            <a:r>
              <a:rPr lang="en-US" sz="3200" dirty="0"/>
              <a:t>data may </a:t>
            </a:r>
            <a:r>
              <a:rPr lang="en-US" sz="3200" dirty="0" smtClean="0"/>
              <a:t>be accessed and/or </a:t>
            </a:r>
            <a:r>
              <a:rPr lang="en-US" sz="3200" dirty="0"/>
              <a:t>used</a:t>
            </a:r>
            <a:r>
              <a:rPr lang="en-US" sz="3200" dirty="0" smtClean="0"/>
              <a:t>.</a:t>
            </a:r>
            <a:endParaRPr lang="en-US" sz="3200" dirty="0"/>
          </a:p>
          <a:p>
            <a:r>
              <a:rPr lang="en-US" sz="3200" dirty="0" smtClean="0"/>
              <a:t>These </a:t>
            </a:r>
            <a:r>
              <a:rPr lang="en-US" sz="3200" dirty="0"/>
              <a:t>may have many different labels: Data Use Agreement, Non-Disclosure Agreement, Confidentiality Agreement, Memorandum of Understanding, Information Transfer Agreement, </a:t>
            </a:r>
            <a:r>
              <a:rPr lang="en-US" sz="3200" dirty="0" smtClean="0"/>
              <a:t>etc.</a:t>
            </a:r>
          </a:p>
          <a:p>
            <a:r>
              <a:rPr lang="en-US" sz="3200" dirty="0" smtClean="0"/>
              <a:t>Data </a:t>
            </a:r>
            <a:r>
              <a:rPr lang="en-US" sz="3200" dirty="0"/>
              <a:t>Transfer and Use Agreement (DTUA) is the label chosen by the FDP to capture all agreements executed for the sharing of research data.</a:t>
            </a:r>
          </a:p>
          <a:p>
            <a:endParaRPr lang="en-US" sz="3200" b="1" dirty="0"/>
          </a:p>
          <a:p>
            <a:endParaRPr lang="en-US" sz="3200" b="1" dirty="0"/>
          </a:p>
          <a:p>
            <a:endParaRPr lang="en-US" sz="3200" b="1" dirty="0"/>
          </a:p>
          <a:p>
            <a:endParaRPr lang="en-US" sz="3200" b="1" dirty="0"/>
          </a:p>
        </p:txBody>
      </p:sp>
    </p:spTree>
    <p:extLst>
      <p:ext uri="{BB962C8B-B14F-4D97-AF65-F5344CB8AC3E}">
        <p14:creationId xmlns:p14="http://schemas.microsoft.com/office/powerpoint/2010/main" val="5800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 we mean by “research data”?</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2 </a:t>
            </a:r>
            <a:r>
              <a:rPr lang="en-US" dirty="0"/>
              <a:t>CFR 200.315(e)(3) defines research data </a:t>
            </a:r>
            <a:r>
              <a:rPr lang="en-US" dirty="0" smtClean="0"/>
              <a:t>as</a:t>
            </a:r>
          </a:p>
          <a:p>
            <a:pPr marL="0" indent="0">
              <a:buNone/>
            </a:pPr>
            <a:endParaRPr lang="en-US" dirty="0"/>
          </a:p>
          <a:p>
            <a:pPr marL="0" indent="0">
              <a:buNone/>
            </a:pPr>
            <a:r>
              <a:rPr lang="en-US" dirty="0" smtClean="0"/>
              <a:t>“</a:t>
            </a:r>
            <a:r>
              <a:rPr lang="en-US" dirty="0"/>
              <a:t>the recorded factual material commonly accepted in the scientific community as necessary to validate research findings, but not any of the following: preliminary analyses, drafts of scientific papers, plans for future research, peer reviews, or communications with colleagues. This “recorded” material excludes physical objects (e.g., laboratory samples). Research data also do not include</a:t>
            </a:r>
            <a:r>
              <a:rPr lang="en-US" dirty="0" smtClean="0"/>
              <a:t>:</a:t>
            </a:r>
            <a:endParaRPr lang="en-US" dirty="0"/>
          </a:p>
          <a:p>
            <a:pPr marL="0" indent="0">
              <a:buNone/>
            </a:pPr>
            <a:r>
              <a:rPr lang="en-US" dirty="0"/>
              <a:t>  (i) Trade secrets, commercial information, materials necessary to   be held confidential by a researcher until they are published, or   similar information which is protected under law; </a:t>
            </a:r>
            <a:r>
              <a:rPr lang="en-US" dirty="0" smtClean="0"/>
              <a:t>and</a:t>
            </a:r>
            <a:endParaRPr lang="en-US" dirty="0"/>
          </a:p>
          <a:p>
            <a:pPr marL="0" indent="0">
              <a:buNone/>
            </a:pPr>
            <a:r>
              <a:rPr lang="en-US" dirty="0"/>
              <a:t>  (ii) Personnel and medical information and similar information the   disclosure of which would constitute a clearly unwarranted   invasion of personal privacy, such as information that could be   used to identify a particular person in a research study</a:t>
            </a:r>
            <a:r>
              <a:rPr lang="en-US" dirty="0" smtClean="0"/>
              <a:t>.”</a:t>
            </a:r>
            <a:endParaRPr lang="en-US" dirty="0"/>
          </a:p>
        </p:txBody>
      </p:sp>
    </p:spTree>
    <p:extLst>
      <p:ext uri="{BB962C8B-B14F-4D97-AF65-F5344CB8AC3E}">
        <p14:creationId xmlns:p14="http://schemas.microsoft.com/office/powerpoint/2010/main" val="3206921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DTUA Template Aims to Relieve </a:t>
            </a:r>
            <a:r>
              <a:rPr lang="en-US" dirty="0"/>
              <a:t>Burden </a:t>
            </a:r>
          </a:p>
        </p:txBody>
      </p:sp>
      <p:sp>
        <p:nvSpPr>
          <p:cNvPr id="3" name="Content Placeholder 2"/>
          <p:cNvSpPr>
            <a:spLocks noGrp="1"/>
          </p:cNvSpPr>
          <p:nvPr>
            <p:ph idx="1"/>
          </p:nvPr>
        </p:nvSpPr>
        <p:spPr/>
        <p:txBody>
          <a:bodyPr>
            <a:normAutofit/>
          </a:bodyPr>
          <a:lstStyle/>
          <a:p>
            <a:r>
              <a:rPr lang="en-US" dirty="0" smtClean="0"/>
              <a:t>The volume and complexity of DTUAs executed to share research data are increasing.</a:t>
            </a:r>
          </a:p>
          <a:p>
            <a:r>
              <a:rPr lang="en-US" dirty="0"/>
              <a:t>The DTUA template has been created as a first step towards improving quality and creating greater consistency in terms and format to reduce associated administrative burden. </a:t>
            </a:r>
          </a:p>
          <a:p>
            <a:r>
              <a:rPr lang="en-US" dirty="0"/>
              <a:t>A low-burden method for sharing data that cannot be made publicly available will be especially critical in helping institutions comply with sponsors’ data sharing requirements</a:t>
            </a:r>
            <a:r>
              <a:rPr lang="en-US" dirty="0" smtClean="0"/>
              <a:t>.</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38371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DTUA designed for these data sharing scenarios: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transfer/sharing of research data from the provider institution to a recipient institution for use in a research project at the recipient institution.  </a:t>
            </a:r>
          </a:p>
          <a:p>
            <a:r>
              <a:rPr lang="en-US" dirty="0" smtClean="0"/>
              <a:t>Transfer/sharing of data types which do not require terms beyond those in the </a:t>
            </a:r>
            <a:r>
              <a:rPr lang="en-US" dirty="0" err="1" smtClean="0"/>
              <a:t>facepage</a:t>
            </a:r>
            <a:r>
              <a:rPr lang="en-US" dirty="0" smtClean="0"/>
              <a:t>, de-identified data about human subjects, or a Limited Data Set. (Versions which can be used in sharing Personally Identifiable Information will be forthcoming soon!)</a:t>
            </a:r>
          </a:p>
          <a:p>
            <a:pPr marL="0" indent="0">
              <a:buNone/>
            </a:pPr>
            <a:endParaRPr lang="en-US" dirty="0"/>
          </a:p>
          <a:p>
            <a:r>
              <a:rPr lang="en-US" dirty="0" smtClean="0"/>
              <a:t>Currently </a:t>
            </a:r>
            <a:r>
              <a:rPr lang="en-US" b="1" i="1" dirty="0"/>
              <a:t>not</a:t>
            </a:r>
            <a:r>
              <a:rPr lang="en-US" dirty="0"/>
              <a:t> designed for bidirectional flow of data, use in transferring materials, sharing data from a repository, or where third party rights inconsistent with the template terms are likely to attach to the data.</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886841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Categories of Data</a:t>
            </a:r>
            <a:endParaRPr lang="en-US" dirty="0"/>
          </a:p>
        </p:txBody>
      </p:sp>
      <p:sp>
        <p:nvSpPr>
          <p:cNvPr id="3" name="Content Placeholder 2"/>
          <p:cNvSpPr>
            <a:spLocks noGrp="1"/>
          </p:cNvSpPr>
          <p:nvPr>
            <p:ph idx="1"/>
          </p:nvPr>
        </p:nvSpPr>
        <p:spPr>
          <a:xfrm>
            <a:off x="150125" y="1542197"/>
            <a:ext cx="8898341" cy="5131558"/>
          </a:xfrm>
        </p:spPr>
        <p:txBody>
          <a:bodyPr>
            <a:normAutofit fontScale="85000" lnSpcReduction="20000"/>
          </a:bodyPr>
          <a:lstStyle/>
          <a:p>
            <a:r>
              <a:rPr lang="en-US" dirty="0" smtClean="0"/>
              <a:t>De-Identified Data about Human Subjects</a:t>
            </a:r>
          </a:p>
          <a:p>
            <a:pPr lvl="1"/>
            <a:r>
              <a:rPr lang="en-US" dirty="0" smtClean="0"/>
              <a:t>If the Provider is a </a:t>
            </a:r>
            <a:r>
              <a:rPr lang="en-US" dirty="0"/>
              <a:t>Covered Entity, </a:t>
            </a:r>
            <a:r>
              <a:rPr lang="en-US" dirty="0" smtClean="0"/>
              <a:t>all 18 </a:t>
            </a:r>
            <a:r>
              <a:rPr lang="en-US" dirty="0" smtClean="0"/>
              <a:t>of the personal identifiers specified by HIPAA have been removed.</a:t>
            </a:r>
          </a:p>
          <a:p>
            <a:pPr lvl="1"/>
            <a:r>
              <a:rPr lang="en-US" dirty="0"/>
              <a:t>If the Provider is not a Covered Entity, identifying information (such as name or social security number) that would enable the investigator to readily ascertain the identity of the individual to whom the private information or specimens pertains has </a:t>
            </a:r>
            <a:r>
              <a:rPr lang="en-US" dirty="0" smtClean="0"/>
              <a:t>been removed.</a:t>
            </a:r>
            <a:endParaRPr lang="en-US" dirty="0"/>
          </a:p>
          <a:p>
            <a:r>
              <a:rPr lang="en-US" dirty="0" smtClean="0"/>
              <a:t>Definition of Limited Data Set</a:t>
            </a:r>
          </a:p>
          <a:p>
            <a:pPr lvl="1"/>
            <a:r>
              <a:rPr lang="en-US" dirty="0"/>
              <a:t>Protected Health Information that excludes the </a:t>
            </a:r>
            <a:r>
              <a:rPr lang="en-US" dirty="0" smtClean="0"/>
              <a:t>following: </a:t>
            </a:r>
            <a:r>
              <a:rPr lang="en-US" dirty="0"/>
              <a:t>Names; Postal address information, other than town or city, State, and zip code; Telephone numbers; Fax numbers; Electronic mail addresses; Social security numbers; Medical record numbers; Health plan beneficiary numbers; Account numbers; Certificate/license numbers; Vehicle identifiers and serial numbers, including license plate numbers; Device identifiers and serial numbers; Web Universal Resource Locators (URLs); Internet Protocol (IP) address numbers; Biometric identifiers, including finger and voice prints; Full face photographic images and any comparable images; and Any other unique identifying number, characteristic, or code except as specifically permitted by HIPAA</a:t>
            </a:r>
            <a:r>
              <a:rPr lang="en-US" dirty="0" smtClean="0"/>
              <a:t>.</a:t>
            </a:r>
          </a:p>
          <a:p>
            <a:r>
              <a:rPr lang="en-US" dirty="0"/>
              <a:t>See </a:t>
            </a:r>
            <a:r>
              <a:rPr lang="en-US" dirty="0" smtClean="0">
                <a:hlinkClick r:id="rId2"/>
              </a:rPr>
              <a:t>FDP Tool for Classifying Human Subjects Data</a:t>
            </a:r>
            <a:r>
              <a:rPr lang="en-US" dirty="0"/>
              <a:t> and </a:t>
            </a:r>
            <a:r>
              <a:rPr lang="en-US" dirty="0" smtClean="0">
                <a:hlinkClick r:id="rId3"/>
              </a:rPr>
              <a:t>DTUA Glossary</a:t>
            </a:r>
            <a:r>
              <a:rPr lang="en-US" dirty="0" smtClean="0"/>
              <a:t> for more </a:t>
            </a:r>
            <a:r>
              <a:rPr lang="en-US" dirty="0" smtClean="0"/>
              <a:t>information</a:t>
            </a:r>
            <a:endParaRPr lang="en-US" dirty="0" smtClean="0"/>
          </a:p>
        </p:txBody>
      </p:sp>
    </p:spTree>
    <p:extLst>
      <p:ext uri="{BB962C8B-B14F-4D97-AF65-F5344CB8AC3E}">
        <p14:creationId xmlns:p14="http://schemas.microsoft.com/office/powerpoint/2010/main" val="1026286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DTUA </a:t>
            </a:r>
            <a:r>
              <a:rPr lang="en-US" dirty="0"/>
              <a:t>Template Structure </a:t>
            </a:r>
          </a:p>
        </p:txBody>
      </p:sp>
      <p:sp>
        <p:nvSpPr>
          <p:cNvPr id="3" name="Content Placeholder 2"/>
          <p:cNvSpPr>
            <a:spLocks noGrp="1"/>
          </p:cNvSpPr>
          <p:nvPr>
            <p:ph idx="1"/>
          </p:nvPr>
        </p:nvSpPr>
        <p:spPr>
          <a:xfrm>
            <a:off x="628650" y="1825624"/>
            <a:ext cx="8142126" cy="4743127"/>
          </a:xfrm>
        </p:spPr>
        <p:txBody>
          <a:bodyPr>
            <a:normAutofit fontScale="77500" lnSpcReduction="20000"/>
          </a:bodyPr>
          <a:lstStyle/>
          <a:p>
            <a:pPr>
              <a:spcAft>
                <a:spcPts val="800"/>
              </a:spcAft>
            </a:pPr>
            <a:r>
              <a:rPr lang="en-US" sz="3400" b="1" u="sng" dirty="0" smtClean="0"/>
              <a:t>Face </a:t>
            </a:r>
            <a:r>
              <a:rPr lang="en-US" sz="3400" b="1" u="sng" dirty="0"/>
              <a:t>Page </a:t>
            </a:r>
            <a:r>
              <a:rPr lang="en-US" sz="3400" dirty="0"/>
              <a:t>includes the information and terms that need to be incorporated into every DTUA, regardless of the data type.</a:t>
            </a:r>
          </a:p>
          <a:p>
            <a:pPr>
              <a:spcAft>
                <a:spcPts val="800"/>
              </a:spcAft>
            </a:pPr>
            <a:r>
              <a:rPr lang="en-US" sz="3400" b="1" u="sng" dirty="0"/>
              <a:t>Attachment 1</a:t>
            </a:r>
            <a:r>
              <a:rPr lang="en-US" sz="3400" b="1" dirty="0"/>
              <a:t> </a:t>
            </a:r>
            <a:r>
              <a:rPr lang="en-US" sz="3400" dirty="0"/>
              <a:t>includes information related to the project specifics, such as a description of the data being transferred, </a:t>
            </a:r>
            <a:r>
              <a:rPr lang="en-US" sz="3400" dirty="0" smtClean="0"/>
              <a:t>a description of </a:t>
            </a:r>
            <a:r>
              <a:rPr lang="en-US" sz="3400" dirty="0"/>
              <a:t>the Project for which use of the data is being authorized, and information regarding reimbursement of costs, if any is required.</a:t>
            </a:r>
          </a:p>
          <a:p>
            <a:pPr>
              <a:spcAft>
                <a:spcPts val="800"/>
              </a:spcAft>
            </a:pPr>
            <a:r>
              <a:rPr lang="en-US" sz="3400" b="1" u="sng" dirty="0"/>
              <a:t>Attachment 2</a:t>
            </a:r>
            <a:r>
              <a:rPr lang="en-US" sz="3400" b="1" dirty="0"/>
              <a:t> </a:t>
            </a:r>
            <a:r>
              <a:rPr lang="en-US" sz="3400" dirty="0"/>
              <a:t>includes terms required based on the specific type of information being </a:t>
            </a:r>
            <a:r>
              <a:rPr lang="en-US" sz="3400" dirty="0" smtClean="0"/>
              <a:t>transferred, if any. </a:t>
            </a:r>
            <a:r>
              <a:rPr lang="en-US" sz="3400" dirty="0"/>
              <a:t> </a:t>
            </a:r>
            <a:endParaRPr lang="en-US" sz="3400" dirty="0" smtClean="0"/>
          </a:p>
          <a:p>
            <a:pPr>
              <a:spcAft>
                <a:spcPts val="800"/>
              </a:spcAft>
            </a:pPr>
            <a:r>
              <a:rPr lang="en-US" sz="3400" b="1" u="sng" dirty="0" smtClean="0"/>
              <a:t>Attachment </a:t>
            </a:r>
            <a:r>
              <a:rPr lang="en-US" sz="3400" b="1" u="sng" dirty="0"/>
              <a:t>3</a:t>
            </a:r>
            <a:r>
              <a:rPr lang="en-US" sz="3400" b="1" dirty="0"/>
              <a:t> </a:t>
            </a:r>
            <a:r>
              <a:rPr lang="en-US" sz="3400" dirty="0"/>
              <a:t>includes information on the involvement of any third party </a:t>
            </a:r>
            <a:r>
              <a:rPr lang="en-US" sz="3400" dirty="0" smtClean="0"/>
              <a:t>collaborators approved </a:t>
            </a:r>
            <a:r>
              <a:rPr lang="en-US" sz="3400" dirty="0"/>
              <a:t>by the Provider.</a:t>
            </a:r>
          </a:p>
          <a:p>
            <a:endParaRPr lang="en-US" dirty="0"/>
          </a:p>
        </p:txBody>
      </p:sp>
    </p:spTree>
    <p:extLst>
      <p:ext uri="{BB962C8B-B14F-4D97-AF65-F5344CB8AC3E}">
        <p14:creationId xmlns:p14="http://schemas.microsoft.com/office/powerpoint/2010/main" val="3006158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6012" y="292498"/>
            <a:ext cx="7475392" cy="917177"/>
          </a:xfrm>
        </p:spPr>
        <p:txBody>
          <a:bodyPr>
            <a:normAutofit/>
          </a:bodyPr>
          <a:lstStyle/>
          <a:p>
            <a:r>
              <a:rPr lang="en-US" dirty="0" smtClean="0"/>
              <a:t>Where can I find the template?</a:t>
            </a:r>
            <a:endParaRPr lang="en-US" dirty="0"/>
          </a:p>
        </p:txBody>
      </p:sp>
      <p:sp>
        <p:nvSpPr>
          <p:cNvPr id="3" name="Content Placeholder 2"/>
          <p:cNvSpPr>
            <a:spLocks noGrp="1"/>
          </p:cNvSpPr>
          <p:nvPr>
            <p:ph idx="1"/>
          </p:nvPr>
        </p:nvSpPr>
        <p:spPr>
          <a:xfrm>
            <a:off x="628650" y="1900270"/>
            <a:ext cx="8142126" cy="4351338"/>
          </a:xfrm>
        </p:spPr>
        <p:txBody>
          <a:bodyPr>
            <a:normAutofit/>
          </a:bodyPr>
          <a:lstStyle/>
          <a:p>
            <a:r>
              <a:rPr lang="en-US" sz="3000" dirty="0" smtClean="0"/>
              <a:t>All template documents available on both </a:t>
            </a:r>
            <a:r>
              <a:rPr lang="en-US" sz="3000" dirty="0"/>
              <a:t>the </a:t>
            </a:r>
            <a:r>
              <a:rPr lang="en-US" sz="3000" dirty="0" smtClean="0">
                <a:hlinkClick r:id="rId2"/>
              </a:rPr>
              <a:t>Data Stewardship</a:t>
            </a:r>
            <a:r>
              <a:rPr lang="en-US" sz="3000" dirty="0"/>
              <a:t> and </a:t>
            </a:r>
            <a:r>
              <a:rPr lang="en-US" sz="3000" dirty="0" smtClean="0">
                <a:hlinkClick r:id="rId3"/>
              </a:rPr>
              <a:t>Contracts</a:t>
            </a:r>
            <a:r>
              <a:rPr lang="en-US" sz="3000" dirty="0" smtClean="0"/>
              <a:t> subcommittee pages  </a:t>
            </a:r>
          </a:p>
          <a:p>
            <a:r>
              <a:rPr lang="en-US" dirty="0" smtClean="0"/>
              <a:t>Components Currently Available</a:t>
            </a:r>
          </a:p>
          <a:p>
            <a:pPr lvl="1"/>
            <a:r>
              <a:rPr lang="en-US" dirty="0" smtClean="0">
                <a:hlinkClick r:id="rId4"/>
              </a:rPr>
              <a:t>DTUA Face Page with Attachments 1 and 3</a:t>
            </a:r>
            <a:endParaRPr lang="en-US" dirty="0" smtClean="0"/>
          </a:p>
          <a:p>
            <a:pPr lvl="1"/>
            <a:r>
              <a:rPr lang="en-US" dirty="0" smtClean="0">
                <a:hlinkClick r:id="rId5"/>
              </a:rPr>
              <a:t>DTUA Attachment 2: De-identified Data about Human Subjects</a:t>
            </a:r>
            <a:endParaRPr lang="en-US" dirty="0" smtClean="0"/>
          </a:p>
          <a:p>
            <a:pPr lvl="1"/>
            <a:r>
              <a:rPr lang="en-US" dirty="0" smtClean="0">
                <a:hlinkClick r:id="rId6"/>
              </a:rPr>
              <a:t>DTUA Attachment 2: Limited Data Set</a:t>
            </a:r>
            <a:endParaRPr lang="en-US" dirty="0" smtClean="0"/>
          </a:p>
          <a:p>
            <a:pPr lvl="1"/>
            <a:r>
              <a:rPr lang="en-US" dirty="0" smtClean="0">
                <a:hlinkClick r:id="rId7"/>
              </a:rPr>
              <a:t>DTUA Attachment 2: Other</a:t>
            </a:r>
            <a:r>
              <a:rPr lang="en-US" dirty="0" smtClean="0"/>
              <a:t>    </a:t>
            </a:r>
            <a:endParaRPr lang="en-US" dirty="0"/>
          </a:p>
        </p:txBody>
      </p:sp>
    </p:spTree>
    <p:extLst>
      <p:ext uri="{BB962C8B-B14F-4D97-AF65-F5344CB8AC3E}">
        <p14:creationId xmlns:p14="http://schemas.microsoft.com/office/powerpoint/2010/main" val="22693808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2864C71-0022-4C6C-8474-5094780AFB16}" vid="{E7558B07-E4B2-46E2-B393-F7159ACFDE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FDPtemplate2_2015</Template>
  <TotalTime>5672</TotalTime>
  <Words>1470</Words>
  <Application>Microsoft Office PowerPoint</Application>
  <PresentationFormat>On-screen Show (4:3)</PresentationFormat>
  <Paragraphs>138</Paragraphs>
  <Slides>19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FDP Data Transfer and Use Agreement (DTUA) Template and Pilot</vt:lpstr>
      <vt:lpstr>Session Agenda</vt:lpstr>
      <vt:lpstr>So, what is a DTUA, anyway?</vt:lpstr>
      <vt:lpstr>What do we mean by “research data”?</vt:lpstr>
      <vt:lpstr>DTUA Template Aims to Relieve Burden </vt:lpstr>
      <vt:lpstr>Current DTUA designed for these data sharing scenarios:</vt:lpstr>
      <vt:lpstr>Categories of Data</vt:lpstr>
      <vt:lpstr>DTUA Template Structure </vt:lpstr>
      <vt:lpstr>Where can I find the template?</vt:lpstr>
      <vt:lpstr>How does the template work?</vt:lpstr>
      <vt:lpstr>Pilot Time!</vt:lpstr>
      <vt:lpstr>DTUA Pilot Goals</vt:lpstr>
      <vt:lpstr>Metrics – Quarterly Report</vt:lpstr>
      <vt:lpstr>Qualitative Questionnaire</vt:lpstr>
      <vt:lpstr>Pilot “Rules”</vt:lpstr>
      <vt:lpstr>DTUA Pilot Timeline</vt:lpstr>
      <vt:lpstr>Participation Agreement</vt:lpstr>
      <vt:lpstr>DTUA Resources</vt:lpstr>
      <vt:lpstr>Questions, Comments, Concerns, Suggestions??</vt:lpstr>
    </vt:vector>
  </TitlesOfParts>
  <Company>Harvard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Korf, Melissa Renee</dc:creator>
  <cp:lastModifiedBy>Korf, Melissa Renee</cp:lastModifiedBy>
  <cp:revision>63</cp:revision>
  <dcterms:created xsi:type="dcterms:W3CDTF">2017-01-03T22:59:10Z</dcterms:created>
  <dcterms:modified xsi:type="dcterms:W3CDTF">2018-10-23T14:40:22Z</dcterms:modified>
</cp:coreProperties>
</file>